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307" r:id="rId5"/>
    <p:sldId id="259" r:id="rId6"/>
    <p:sldId id="308" r:id="rId7"/>
    <p:sldId id="309" r:id="rId8"/>
    <p:sldId id="310" r:id="rId9"/>
    <p:sldId id="311" r:id="rId10"/>
    <p:sldId id="312" r:id="rId11"/>
    <p:sldId id="313" r:id="rId12"/>
    <p:sldId id="314" r:id="rId13"/>
    <p:sldId id="296" r:id="rId14"/>
    <p:sldId id="315" r:id="rId15"/>
    <p:sldId id="316" r:id="rId16"/>
    <p:sldId id="317" r:id="rId17"/>
    <p:sldId id="318" r:id="rId18"/>
    <p:sldId id="320" r:id="rId19"/>
    <p:sldId id="321" r:id="rId20"/>
    <p:sldId id="322" r:id="rId21"/>
    <p:sldId id="323" r:id="rId22"/>
    <p:sldId id="325" r:id="rId23"/>
    <p:sldId id="326" r:id="rId24"/>
    <p:sldId id="327" r:id="rId25"/>
    <p:sldId id="328" r:id="rId26"/>
    <p:sldId id="329" r:id="rId27"/>
    <p:sldId id="330" r:id="rId28"/>
    <p:sldId id="331" r:id="rId29"/>
  </p:sldIdLst>
  <p:sldSz cx="9144000" cy="5143500" type="screen16x9"/>
  <p:notesSz cx="6858000" cy="9144000"/>
  <p:embeddedFontLst>
    <p:embeddedFont>
      <p:font typeface="Roboto" charset="0"/>
      <p:regular r:id="rId31"/>
      <p:bold r:id="rId32"/>
      <p:italic r:id="rId33"/>
      <p:boldItalic r:id="rId34"/>
    </p:embeddedFont>
    <p:embeddedFont>
      <p:font typeface="Calibri" pitchFamily="34" charset="0"/>
      <p:regular r:id="rId35"/>
      <p:bold r:id="rId36"/>
      <p:italic r:id="rId37"/>
      <p:boldItalic r:id="rId38"/>
    </p:embeddedFont>
    <p:embeddedFont>
      <p:font typeface="Roboto Slab"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varScale="1">
        <p:scale>
          <a:sx n="147" d="100"/>
          <a:sy n="147" d="100"/>
        </p:scale>
        <p:origin x="-594"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291209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fae7fb7469b49e3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fae7fb7469b49e3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66fb5e8de0390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66fb5e8de0390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66fb5e8de039016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66fb5e8de039016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lt2" tx2="dk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mc.ncbi.nlm.nih.gov/articles/PMC1113112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p:nvPr/>
        </p:nvSpPr>
        <p:spPr>
          <a:xfrm>
            <a:off x="16025" y="32275"/>
            <a:ext cx="9144000" cy="909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4" name="Google Shape;64;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Role of communication skill to improve patient safety </a:t>
            </a:r>
            <a:endParaRPr dirty="0"/>
          </a:p>
        </p:txBody>
      </p:sp>
      <p:sp>
        <p:nvSpPr>
          <p:cNvPr id="65" name="Google Shape;65;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66" name="Google Shape;66;p13"/>
          <p:cNvPicPr preferRelativeResize="0"/>
          <p:nvPr/>
        </p:nvPicPr>
        <p:blipFill>
          <a:blip r:embed="rId3">
            <a:alphaModFix/>
          </a:blip>
          <a:stretch>
            <a:fillRect/>
          </a:stretch>
        </p:blipFill>
        <p:spPr>
          <a:xfrm>
            <a:off x="0" y="0"/>
            <a:ext cx="9144003" cy="861773"/>
          </a:xfrm>
          <a:prstGeom prst="rect">
            <a:avLst/>
          </a:prstGeom>
          <a:noFill/>
          <a:ln>
            <a:noFill/>
          </a:ln>
        </p:spPr>
      </p:pic>
      <p:sp>
        <p:nvSpPr>
          <p:cNvPr id="67" name="Google Shape;67;p13"/>
          <p:cNvSpPr txBox="1"/>
          <p:nvPr/>
        </p:nvSpPr>
        <p:spPr>
          <a:xfrm>
            <a:off x="3453669" y="3578659"/>
            <a:ext cx="5268287" cy="1072282"/>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pPr>
            <a:r>
              <a:rPr lang="en" sz="1800" dirty="0">
                <a:solidFill>
                  <a:schemeClr val="dk1"/>
                </a:solidFill>
                <a:latin typeface="Roboto"/>
                <a:ea typeface="Roboto"/>
                <a:cs typeface="Roboto"/>
                <a:sym typeface="Roboto"/>
              </a:rPr>
              <a:t>      Col(Dr.) Ajit Kumar</a:t>
            </a:r>
            <a:br>
              <a:rPr lang="en" sz="1800" dirty="0">
                <a:solidFill>
                  <a:schemeClr val="dk1"/>
                </a:solidFill>
                <a:latin typeface="Roboto"/>
                <a:ea typeface="Roboto"/>
                <a:cs typeface="Roboto"/>
                <a:sym typeface="Roboto"/>
              </a:rPr>
            </a:br>
            <a:r>
              <a:rPr lang="en" sz="1800" dirty="0">
                <a:solidFill>
                  <a:schemeClr val="dk1"/>
                </a:solidFill>
                <a:latin typeface="Roboto"/>
                <a:ea typeface="Roboto"/>
                <a:cs typeface="Roboto"/>
                <a:sym typeface="Roboto"/>
              </a:rPr>
              <a:t>Dy.Director Administration</a:t>
            </a:r>
          </a:p>
          <a:p>
            <a:pPr marL="457200" lvl="0" indent="-342900" algn="l" rtl="0">
              <a:spcBef>
                <a:spcPts val="0"/>
              </a:spcBef>
              <a:spcAft>
                <a:spcPts val="0"/>
              </a:spcAft>
              <a:buClr>
                <a:schemeClr val="dk1"/>
              </a:buClr>
              <a:buSzPts val="1800"/>
            </a:pPr>
            <a:r>
              <a:rPr lang="en" sz="1800" dirty="0">
                <a:solidFill>
                  <a:schemeClr val="dk1"/>
                </a:solidFill>
                <a:latin typeface="Roboto"/>
                <a:ea typeface="Roboto"/>
                <a:cs typeface="Roboto"/>
                <a:sym typeface="Roboto"/>
              </a:rPr>
              <a:t>      AIIMS,Bhopal</a:t>
            </a:r>
            <a:endParaRPr sz="18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71403-7F5A-4FB9-A7BC-2EAF156F33C0}"/>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046F0C88-7F79-438D-B2F9-751C8124E8B3}"/>
              </a:ext>
            </a:extLst>
          </p:cNvPr>
          <p:cNvSpPr>
            <a:spLocks noGrp="1"/>
          </p:cNvSpPr>
          <p:nvPr>
            <p:ph type="body" idx="1"/>
          </p:nvPr>
        </p:nvSpPr>
        <p:spPr/>
        <p:txBody>
          <a:bodyPr>
            <a:normAutofit fontScale="92500" lnSpcReduction="20000"/>
          </a:bodyPr>
          <a:lstStyle/>
          <a:p>
            <a:pPr marL="114300" indent="0" algn="ctr">
              <a:lnSpc>
                <a:spcPct val="115000"/>
              </a:lnSpc>
              <a:spcAft>
                <a:spcPts val="1000"/>
              </a:spcAft>
              <a:buNone/>
            </a:pPr>
            <a:r>
              <a:rPr lang="en-IN" sz="1800" b="1" dirty="0">
                <a:effectLst/>
                <a:latin typeface="Calibri" panose="020F0502020204030204" pitchFamily="34" charset="0"/>
                <a:ea typeface="Calibri" panose="020F0502020204030204" pitchFamily="34" charset="0"/>
                <a:cs typeface="Calibri" panose="020F0502020204030204" pitchFamily="34" charset="0"/>
              </a:rPr>
              <a:t>Interdisciplinary Team Communication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Healthcare often involves a team of professionals working together to care for a patient (doctors, nurses, pharmacists, dietitians, social workers, etc.). Effective communication within the team ensures that each member is aware of the patient’s status, treatment plan, and any changes in their condition.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 Team Huddles and Rounds:</a:t>
            </a:r>
            <a:r>
              <a:rPr lang="en-IN" sz="1800" dirty="0">
                <a:effectLst/>
                <a:latin typeface="Calibri" panose="020F0502020204030204" pitchFamily="34" charset="0"/>
                <a:ea typeface="Calibri" panose="020F0502020204030204" pitchFamily="34" charset="0"/>
                <a:cs typeface="Calibri" panose="020F0502020204030204" pitchFamily="34" charset="0"/>
              </a:rPr>
              <a:t> Regular communication meetings, such as team huddles or rounds, allow for the exchange of crucial information, the identification of potential issues, and the coordination of care.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r>
              <a:rPr lang="en-IN" sz="1800" b="1" dirty="0">
                <a:effectLst/>
                <a:latin typeface="Calibri" panose="020F0502020204030204" pitchFamily="34" charset="0"/>
                <a:ea typeface="Calibri" panose="020F0502020204030204" pitchFamily="34" charset="0"/>
              </a:rPr>
              <a:t>   - Clarifying Roles:</a:t>
            </a:r>
            <a:r>
              <a:rPr lang="en-IN" sz="1800" dirty="0">
                <a:effectLst/>
                <a:latin typeface="Calibri" panose="020F0502020204030204" pitchFamily="34" charset="0"/>
                <a:ea typeface="Calibri" panose="020F0502020204030204" pitchFamily="34" charset="0"/>
              </a:rPr>
              <a:t> Clear communication about each team member’s role and responsibilities helps prevent duplication of efforts, gaps in care, and confusion</a:t>
            </a:r>
            <a:endParaRPr lang="en-IN" dirty="0"/>
          </a:p>
        </p:txBody>
      </p:sp>
    </p:spTree>
    <p:extLst>
      <p:ext uri="{BB962C8B-B14F-4D97-AF65-F5344CB8AC3E}">
        <p14:creationId xmlns:p14="http://schemas.microsoft.com/office/powerpoint/2010/main" val="233194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7685F0-E0C4-462E-A725-DE6D5F1830D4}"/>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F51EFCB6-D374-436D-8C3A-00EEE90DF288}"/>
              </a:ext>
            </a:extLst>
          </p:cNvPr>
          <p:cNvSpPr>
            <a:spLocks noGrp="1"/>
          </p:cNvSpPr>
          <p:nvPr>
            <p:ph type="body" idx="1"/>
          </p:nvPr>
        </p:nvSpPr>
        <p:spPr/>
        <p:txBody>
          <a:bodyPr>
            <a:normAutofit fontScale="85000" lnSpcReduction="20000"/>
          </a:bodyPr>
          <a:lstStyle/>
          <a:p>
            <a:pPr marL="114300" indent="0" algn="ctr">
              <a:lnSpc>
                <a:spcPct val="115000"/>
              </a:lnSpc>
              <a:spcAft>
                <a:spcPts val="1000"/>
              </a:spcAft>
              <a:buNone/>
            </a:pPr>
            <a:r>
              <a:rPr lang="en-IN" sz="1800" b="1" dirty="0">
                <a:effectLst/>
                <a:latin typeface="Calibri" panose="020F0502020204030204" pitchFamily="34" charset="0"/>
                <a:ea typeface="Calibri" panose="020F0502020204030204" pitchFamily="34" charset="0"/>
                <a:cs typeface="Calibri" panose="020F0502020204030204" pitchFamily="34" charset="0"/>
              </a:rPr>
              <a:t>Communication in High-Risk Situations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In emergency situations, during medical crises, or in complex procedures, communication is especially important to ensure that everyone involved has a clear understanding of what is happening and what actions need to be taken.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a:t>
            </a:r>
            <a:r>
              <a:rPr lang="en-IN" sz="1800" b="1" dirty="0">
                <a:effectLst/>
                <a:latin typeface="Calibri" panose="020F0502020204030204" pitchFamily="34" charset="0"/>
                <a:ea typeface="Calibri" panose="020F0502020204030204" pitchFamily="34" charset="0"/>
                <a:cs typeface="Calibri" panose="020F0502020204030204" pitchFamily="34" charset="0"/>
              </a:rPr>
              <a:t>- Emergency Protocols:</a:t>
            </a:r>
            <a:r>
              <a:rPr lang="en-IN" sz="1800" dirty="0">
                <a:effectLst/>
                <a:latin typeface="Calibri" panose="020F0502020204030204" pitchFamily="34" charset="0"/>
                <a:ea typeface="Calibri" panose="020F0502020204030204" pitchFamily="34" charset="0"/>
                <a:cs typeface="Calibri" panose="020F0502020204030204" pitchFamily="34" charset="0"/>
              </a:rPr>
              <a:t> Using standardized communication protocols, such as the “SBAR” framework, during emergencies or critical care ensures that important information is conveyed quickly and accurately.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a:t>
            </a:r>
            <a:r>
              <a:rPr lang="en-IN" sz="1800" b="1" dirty="0">
                <a:effectLst/>
                <a:latin typeface="Calibri" panose="020F0502020204030204" pitchFamily="34" charset="0"/>
                <a:ea typeface="Calibri" panose="020F0502020204030204" pitchFamily="34" charset="0"/>
                <a:cs typeface="Calibri" panose="020F0502020204030204" pitchFamily="34" charset="0"/>
              </a:rPr>
              <a:t>- Simulation and Training:</a:t>
            </a:r>
            <a:r>
              <a:rPr lang="en-IN" sz="1800" dirty="0">
                <a:effectLst/>
                <a:latin typeface="Calibri" panose="020F0502020204030204" pitchFamily="34" charset="0"/>
                <a:ea typeface="Calibri" panose="020F0502020204030204" pitchFamily="34" charset="0"/>
                <a:cs typeface="Calibri" panose="020F0502020204030204" pitchFamily="34" charset="0"/>
              </a:rPr>
              <a:t> Regular simulation exercises and training in communication skills for high-pressure situations help healthcare teams develop the ability to stay focused and clear under stress.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301694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670D2-9A9D-4534-96FD-E30FFD5B0316}"/>
              </a:ext>
            </a:extLst>
          </p:cNvPr>
          <p:cNvSpPr>
            <a:spLocks noGrp="1"/>
          </p:cNvSpPr>
          <p:nvPr>
            <p:ph type="title"/>
          </p:nvPr>
        </p:nvSpPr>
        <p:spPr/>
        <p:txBody>
          <a:bodyPr/>
          <a:lstStyle/>
          <a:p>
            <a:endParaRPr lang="en-IN" dirty="0"/>
          </a:p>
        </p:txBody>
      </p:sp>
      <p:sp>
        <p:nvSpPr>
          <p:cNvPr id="3" name="Text Placeholder 2">
            <a:extLst>
              <a:ext uri="{FF2B5EF4-FFF2-40B4-BE49-F238E27FC236}">
                <a16:creationId xmlns:a16="http://schemas.microsoft.com/office/drawing/2014/main" xmlns="" id="{961D0EDB-036C-444B-A68A-F2E2D8456E6C}"/>
              </a:ext>
            </a:extLst>
          </p:cNvPr>
          <p:cNvSpPr>
            <a:spLocks noGrp="1"/>
          </p:cNvSpPr>
          <p:nvPr>
            <p:ph type="body" idx="1"/>
          </p:nvPr>
        </p:nvSpPr>
        <p:spPr/>
        <p:txBody>
          <a:bodyPr/>
          <a:lstStyle/>
          <a:p>
            <a:pPr marL="114300" indent="0" algn="ctr">
              <a:lnSpc>
                <a:spcPct val="115000"/>
              </a:lnSpc>
              <a:spcAft>
                <a:spcPts val="1000"/>
              </a:spcAft>
              <a:buNone/>
            </a:pPr>
            <a:r>
              <a:rPr lang="en-IN" sz="1800" b="1" u="sng" dirty="0">
                <a:effectLst/>
                <a:latin typeface="Calibri" panose="020F0502020204030204" pitchFamily="34" charset="0"/>
                <a:ea typeface="Calibri" panose="020F0502020204030204" pitchFamily="34" charset="0"/>
                <a:cs typeface="Calibri" panose="020F0502020204030204" pitchFamily="34" charset="0"/>
              </a:rPr>
              <a:t>Patient Safety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Patient safety is a critical component of healthcare quality, focusing on the </a:t>
            </a:r>
            <a:r>
              <a:rPr lang="en-IN" sz="1800"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prevention of errors, adverse events, and harm to patients during the delivery of medical care.</a:t>
            </a:r>
            <a:r>
              <a:rPr lang="en-I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Ensuring patient safety involves </a:t>
            </a:r>
            <a:r>
              <a:rPr lang="en-IN" sz="1800"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protecting patients from risks and creating systems </a:t>
            </a:r>
            <a:r>
              <a:rPr lang="en-IN" sz="1800" dirty="0">
                <a:effectLst/>
                <a:highlight>
                  <a:srgbClr val="FF0000"/>
                </a:highlight>
                <a:latin typeface="Calibri" panose="020F0502020204030204" pitchFamily="34" charset="0"/>
                <a:ea typeface="Calibri" panose="020F0502020204030204" pitchFamily="34" charset="0"/>
                <a:cs typeface="Calibri" panose="020F0502020204030204" pitchFamily="34" charset="0"/>
              </a:rPr>
              <a:t>that help healthcare providers offer the highest standard of care in a safe, efficient, and effective manner</a:t>
            </a:r>
            <a:r>
              <a:rPr lang="en-IN" sz="1800" dirty="0">
                <a:effectLst/>
                <a:latin typeface="Calibri" panose="020F0502020204030204" pitchFamily="34" charset="0"/>
                <a:ea typeface="Calibri" panose="020F0502020204030204" pitchFamily="34" charset="0"/>
                <a:cs typeface="Calibri" panose="020F0502020204030204" pitchFamily="34" charset="0"/>
              </a:rPr>
              <a:t>. A commitment to patient safety includes minimizing the likelihood of harm while promoting a culture of transparency, accountability, and continuous improvement.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802774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PATIENT SAFETY :GLOBAL ISSUE</a:t>
            </a:r>
            <a:endParaRPr lang="en-US" dirty="0"/>
          </a:p>
        </p:txBody>
      </p:sp>
      <p:sp>
        <p:nvSpPr>
          <p:cNvPr id="3" name="Text Placeholder 2"/>
          <p:cNvSpPr>
            <a:spLocks noGrp="1"/>
          </p:cNvSpPr>
          <p:nvPr>
            <p:ph type="body" idx="1"/>
          </p:nvPr>
        </p:nvSpPr>
        <p:spPr/>
        <p:txBody>
          <a:bodyPr>
            <a:normAutofit fontScale="62500" lnSpcReduction="20000"/>
          </a:bodyPr>
          <a:lstStyle/>
          <a:p>
            <a:r>
              <a:rPr lang="en-US" dirty="0"/>
              <a:t>One in 10 patients are harmed in healthcare, and more than three million deaths occur annually worldwide due to patient safety incidents.</a:t>
            </a:r>
            <a:endParaRPr lang="en-US" u="sng" baseline="30000" dirty="0"/>
          </a:p>
          <a:p>
            <a:r>
              <a:rPr lang="en-US" dirty="0"/>
              <a:t> In the UK, over 1700 lives are lost per year because of medication errors alone,</a:t>
            </a:r>
            <a:r>
              <a:rPr lang="en-US" u="sng" baseline="30000" dirty="0">
                <a:hlinkClick r:id="rId2"/>
              </a:rPr>
              <a:t>2</a:t>
            </a:r>
            <a:r>
              <a:rPr lang="en-US" dirty="0"/>
              <a:t> and between April 2022 and June 2022 alone, 652 246 patient safety incidents were reported in England.</a:t>
            </a:r>
            <a:endParaRPr lang="en-US" u="sng" baseline="30000" dirty="0"/>
          </a:p>
          <a:p>
            <a:r>
              <a:rPr lang="en-US" dirty="0"/>
              <a:t> In the US in 1999, the Institute of Medicine</a:t>
            </a:r>
            <a:r>
              <a:rPr lang="en-US" u="sng" baseline="30000" dirty="0">
                <a:hlinkClick r:id="rId2"/>
              </a:rPr>
              <a:t>4</a:t>
            </a:r>
            <a:r>
              <a:rPr lang="en-US" dirty="0"/>
              <a:t> reported that between 44 000 and 98 000 people in the US die annually from preventable errors. </a:t>
            </a:r>
          </a:p>
          <a:p>
            <a:r>
              <a:rPr lang="en-US" dirty="0"/>
              <a:t>Internationally, over 50% of patient harm is preventable</a:t>
            </a:r>
            <a:r>
              <a:rPr lang="en-US" u="sng" baseline="30000" dirty="0"/>
              <a:t> </a:t>
            </a:r>
            <a:r>
              <a:rPr lang="en-US" dirty="0"/>
              <a:t>and is attributed largely to medication errors.</a:t>
            </a:r>
          </a:p>
          <a:p>
            <a:r>
              <a:rPr lang="en-US" dirty="0"/>
              <a:t>Patient safety incidents also impose an economic burden. In high-income countries, up to 15% of hospital expenditure is attributed to resource wastage following lapses in patient safety.</a:t>
            </a:r>
          </a:p>
          <a:p>
            <a:r>
              <a:rPr lang="en-US"/>
              <a:t> Although </a:t>
            </a:r>
            <a:r>
              <a:rPr lang="en-US" dirty="0"/>
              <a:t>the causes of patient safety incidents are multifaceted,</a:t>
            </a:r>
            <a:r>
              <a:rPr lang="en-US" u="sng" baseline="30000" dirty="0">
                <a:hlinkClick r:id="rId2"/>
              </a:rPr>
              <a:t>1</a:t>
            </a:r>
            <a:r>
              <a:rPr lang="en-US" dirty="0"/>
              <a:t> research shows that ineffective communication contributes to unexpected care events and adverse care outcomes.</a:t>
            </a:r>
          </a:p>
          <a:p>
            <a:r>
              <a:rPr lang="en-US" dirty="0"/>
              <a:t>The Joint Commission, a non-profit </a:t>
            </a:r>
            <a:r>
              <a:rPr lang="en-US" dirty="0" err="1"/>
              <a:t>organisation</a:t>
            </a:r>
            <a:r>
              <a:rPr lang="en-US" dirty="0"/>
              <a:t> responsible for objectively evaluating US healthcare </a:t>
            </a:r>
            <a:r>
              <a:rPr lang="en-US" dirty="0" err="1"/>
              <a:t>organisations</a:t>
            </a:r>
            <a:r>
              <a:rPr lang="en-US" dirty="0"/>
              <a:t>, reported that poor communication is a contributing factor in over 60% of all hospital adverse events in the USA. Both poor communication between healthcare practitioners, and between practitioners and patients can result in misunderstandings that lead to medical errors through misdiagnosis or suboptimal treatments.</a:t>
            </a:r>
          </a:p>
          <a:p>
            <a:r>
              <a:rPr lang="en-US" dirty="0"/>
              <a:t>9.5% of the total population reported medication-related mistakes in India, while the treatable mortality rate stood at 180 per 100K population in India, much higher than in developed countries, indicating the need for proper patient safety protocols.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95DD4-D4C0-431F-93C5-85416AB1A5C0}"/>
              </a:ext>
            </a:extLst>
          </p:cNvPr>
          <p:cNvSpPr>
            <a:spLocks noGrp="1"/>
          </p:cNvSpPr>
          <p:nvPr>
            <p:ph type="title"/>
          </p:nvPr>
        </p:nvSpPr>
        <p:spPr/>
        <p:txBody>
          <a:bodyPr/>
          <a:lstStyle/>
          <a:p>
            <a:r>
              <a:rPr lang="en-GB" dirty="0"/>
              <a:t>Aspects of patient safety</a:t>
            </a:r>
            <a:endParaRPr lang="en-IN" dirty="0"/>
          </a:p>
        </p:txBody>
      </p:sp>
      <p:sp>
        <p:nvSpPr>
          <p:cNvPr id="3" name="Text Placeholder 2">
            <a:extLst>
              <a:ext uri="{FF2B5EF4-FFF2-40B4-BE49-F238E27FC236}">
                <a16:creationId xmlns:a16="http://schemas.microsoft.com/office/drawing/2014/main" xmlns="" id="{885CEA02-82EF-4156-90DD-40E5A4CBD8B0}"/>
              </a:ext>
            </a:extLst>
          </p:cNvPr>
          <p:cNvSpPr>
            <a:spLocks noGrp="1"/>
          </p:cNvSpPr>
          <p:nvPr>
            <p:ph type="body" idx="1"/>
          </p:nvPr>
        </p:nvSpPr>
        <p:spPr/>
        <p:txBody>
          <a:bodyPr/>
          <a:lstStyle/>
          <a:p>
            <a:pPr marL="114300" indent="0" algn="ctr">
              <a:lnSpc>
                <a:spcPct val="115000"/>
              </a:lnSpc>
              <a:spcAft>
                <a:spcPts val="1000"/>
              </a:spcAft>
              <a:buNone/>
            </a:pPr>
            <a:r>
              <a:rPr lang="en-IN" sz="1800" b="1" dirty="0" smtClean="0">
                <a:effectLst/>
                <a:latin typeface="Calibri" panose="020F0502020204030204" pitchFamily="34" charset="0"/>
                <a:ea typeface="Calibri" panose="020F0502020204030204" pitchFamily="34" charset="0"/>
                <a:cs typeface="Calibri" panose="020F0502020204030204" pitchFamily="34" charset="0"/>
              </a:rPr>
              <a:t>Prevention </a:t>
            </a:r>
            <a:r>
              <a:rPr lang="en-IN" sz="1800" b="1" dirty="0">
                <a:effectLst/>
                <a:latin typeface="Calibri" panose="020F0502020204030204" pitchFamily="34" charset="0"/>
                <a:ea typeface="Calibri" panose="020F0502020204030204" pitchFamily="34" charset="0"/>
                <a:cs typeface="Calibri" panose="020F0502020204030204" pitchFamily="34" charset="0"/>
              </a:rPr>
              <a:t>of Medical Errors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 Types of Medical Errors:</a:t>
            </a:r>
            <a:r>
              <a:rPr lang="en-IN" sz="1800" dirty="0">
                <a:effectLst/>
                <a:latin typeface="Calibri" panose="020F0502020204030204" pitchFamily="34" charset="0"/>
                <a:ea typeface="Calibri" panose="020F0502020204030204" pitchFamily="34" charset="0"/>
                <a:cs typeface="Calibri" panose="020F0502020204030204" pitchFamily="34" charset="0"/>
              </a:rPr>
              <a:t> Medical errors can be categorized into several types, including medication errors, diagnostic errors, surgical errors, procedural mistakes, and errors of omission (when necessary care is not provided).</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r>
              <a:rPr lang="en-IN" sz="1800" dirty="0">
                <a:effectLst/>
                <a:latin typeface="Calibri" panose="020F0502020204030204" pitchFamily="34" charset="0"/>
                <a:ea typeface="Calibri" panose="020F0502020204030204" pitchFamily="34" charset="0"/>
              </a:rPr>
              <a:t>   </a:t>
            </a:r>
            <a:r>
              <a:rPr lang="en-IN" sz="1800" b="1" dirty="0">
                <a:effectLst/>
                <a:latin typeface="Calibri" panose="020F0502020204030204" pitchFamily="34" charset="0"/>
                <a:ea typeface="Calibri" panose="020F0502020204030204" pitchFamily="34" charset="0"/>
              </a:rPr>
              <a:t>- Root Cause Analysis (RCA):</a:t>
            </a:r>
            <a:r>
              <a:rPr lang="en-IN" sz="1800" dirty="0">
                <a:effectLst/>
                <a:latin typeface="Calibri" panose="020F0502020204030204" pitchFamily="34" charset="0"/>
                <a:ea typeface="Calibri" panose="020F0502020204030204" pitchFamily="34" charset="0"/>
              </a:rPr>
              <a:t> After an error or adverse event, healthcare organizations often conduct an RCA to understand the underlying causes and develop strategies to prevent recurrence. This approach emphasizes systemic changes rather than individual blame</a:t>
            </a:r>
            <a:endParaRPr lang="en-IN" dirty="0"/>
          </a:p>
        </p:txBody>
      </p:sp>
    </p:spTree>
    <p:extLst>
      <p:ext uri="{BB962C8B-B14F-4D97-AF65-F5344CB8AC3E}">
        <p14:creationId xmlns:p14="http://schemas.microsoft.com/office/powerpoint/2010/main" val="375024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7BEB7-4C75-4EE0-98E7-DA2DF5F7436A}"/>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3905C8EE-D86D-403C-9F82-E8A1D51A4608}"/>
              </a:ext>
            </a:extLst>
          </p:cNvPr>
          <p:cNvSpPr>
            <a:spLocks noGrp="1"/>
          </p:cNvSpPr>
          <p:nvPr>
            <p:ph type="body" idx="1"/>
          </p:nvPr>
        </p:nvSpPr>
        <p:spPr/>
        <p:txBody>
          <a:bodyPr/>
          <a:lstStyle/>
          <a:p>
            <a:pPr marL="114300" indent="0" algn="ctr">
              <a:lnSpc>
                <a:spcPct val="115000"/>
              </a:lnSpc>
              <a:spcAft>
                <a:spcPts val="1000"/>
              </a:spcAft>
              <a:buNone/>
            </a:pPr>
            <a:r>
              <a:rPr lang="en-IN" sz="1800" b="1" dirty="0" smtClean="0">
                <a:effectLst/>
                <a:latin typeface="Calibri" panose="020F0502020204030204" pitchFamily="34" charset="0"/>
                <a:ea typeface="Calibri" panose="020F0502020204030204" pitchFamily="34" charset="0"/>
                <a:cs typeface="Calibri" panose="020F0502020204030204" pitchFamily="34" charset="0"/>
              </a:rPr>
              <a:t>Culture </a:t>
            </a:r>
            <a:r>
              <a:rPr lang="en-IN" sz="1800" b="1" dirty="0">
                <a:effectLst/>
                <a:latin typeface="Calibri" panose="020F0502020204030204" pitchFamily="34" charset="0"/>
                <a:ea typeface="Calibri" panose="020F0502020204030204" pitchFamily="34" charset="0"/>
                <a:cs typeface="Calibri" panose="020F0502020204030204" pitchFamily="34" charset="0"/>
              </a:rPr>
              <a:t>of Safety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r>
              <a:rPr lang="en-IN" sz="1800" dirty="0">
                <a:effectLst/>
                <a:latin typeface="Calibri" panose="020F0502020204030204" pitchFamily="34" charset="0"/>
                <a:ea typeface="Calibri" panose="020F0502020204030204" pitchFamily="34" charset="0"/>
              </a:rPr>
              <a:t>   </a:t>
            </a:r>
            <a:r>
              <a:rPr lang="en-IN" sz="1800" b="1" dirty="0">
                <a:effectLst/>
                <a:latin typeface="Calibri" panose="020F0502020204030204" pitchFamily="34" charset="0"/>
                <a:ea typeface="Calibri" panose="020F0502020204030204" pitchFamily="34" charset="0"/>
              </a:rPr>
              <a:t>- Reporting and Transparency:</a:t>
            </a:r>
            <a:r>
              <a:rPr lang="en-IN" sz="1800" dirty="0">
                <a:effectLst/>
                <a:latin typeface="Calibri" panose="020F0502020204030204" pitchFamily="34" charset="0"/>
                <a:ea typeface="Calibri" panose="020F0502020204030204" pitchFamily="34" charset="0"/>
              </a:rPr>
              <a:t> A culture of safety encourages open reporting of errors, near misses, and safety concerns without fear of retribution. When staff feel safe to report mistakes, institutions can learn from them and improve care processes</a:t>
            </a:r>
            <a:endParaRPr lang="en-IN" dirty="0"/>
          </a:p>
        </p:txBody>
      </p:sp>
    </p:spTree>
    <p:extLst>
      <p:ext uri="{BB962C8B-B14F-4D97-AF65-F5344CB8AC3E}">
        <p14:creationId xmlns:p14="http://schemas.microsoft.com/office/powerpoint/2010/main" val="345118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D6D8A-0081-4953-A756-6CCBBC89DACD}"/>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689713B3-01D8-485C-AD72-79C74C0CD44A}"/>
              </a:ext>
            </a:extLst>
          </p:cNvPr>
          <p:cNvSpPr>
            <a:spLocks noGrp="1"/>
          </p:cNvSpPr>
          <p:nvPr>
            <p:ph type="body" idx="1"/>
          </p:nvPr>
        </p:nvSpPr>
        <p:spPr/>
        <p:txBody>
          <a:bodyPr>
            <a:normAutofit fontScale="77500" lnSpcReduction="20000"/>
          </a:bodyPr>
          <a:lstStyle/>
          <a:p>
            <a:pPr marL="114300" indent="0" algn="ctr">
              <a:lnSpc>
                <a:spcPct val="115000"/>
              </a:lnSpc>
              <a:spcAft>
                <a:spcPts val="1000"/>
              </a:spcAft>
              <a:buNone/>
            </a:pPr>
            <a:r>
              <a:rPr lang="en-IN" sz="1800" b="1" dirty="0">
                <a:effectLst/>
                <a:latin typeface="Calibri" panose="020F0502020204030204" pitchFamily="34" charset="0"/>
                <a:ea typeface="Calibri" panose="020F0502020204030204" pitchFamily="34" charset="0"/>
                <a:cs typeface="Calibri" panose="020F0502020204030204" pitchFamily="34" charset="0"/>
              </a:rPr>
              <a:t>Infection Prevention and Control</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a:t>
            </a:r>
            <a:r>
              <a:rPr lang="en-IN" sz="1800" b="1" dirty="0">
                <a:effectLst/>
                <a:latin typeface="Calibri" panose="020F0502020204030204" pitchFamily="34" charset="0"/>
                <a:ea typeface="Calibri" panose="020F0502020204030204" pitchFamily="34" charset="0"/>
                <a:cs typeface="Calibri" panose="020F0502020204030204" pitchFamily="34" charset="0"/>
              </a:rPr>
              <a:t>- Healthcare-Associated Infections (HAIs):</a:t>
            </a:r>
            <a:r>
              <a:rPr lang="en-IN" sz="1800" dirty="0">
                <a:effectLst/>
                <a:latin typeface="Calibri" panose="020F0502020204030204" pitchFamily="34" charset="0"/>
                <a:ea typeface="Calibri" panose="020F0502020204030204" pitchFamily="34" charset="0"/>
                <a:cs typeface="Calibri" panose="020F0502020204030204" pitchFamily="34" charset="0"/>
              </a:rPr>
              <a:t> Patients in healthcare settings are at risk for infections that can occur during hospital stays, surgery, or procedures. Preventing HAIs is a fundamental aspect of patient safety.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 Hand Hygiene:</a:t>
            </a:r>
            <a:r>
              <a:rPr lang="en-IN" sz="1800" dirty="0">
                <a:effectLst/>
                <a:latin typeface="Calibri" panose="020F0502020204030204" pitchFamily="34" charset="0"/>
                <a:ea typeface="Calibri" panose="020F0502020204030204" pitchFamily="34" charset="0"/>
                <a:cs typeface="Calibri" panose="020F0502020204030204" pitchFamily="34" charset="0"/>
              </a:rPr>
              <a:t> Regular handwashing by healthcare professionals and using personal protective equipment (PPE) are among the simplest yet most effective strategies to prevent the spread of infections.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a:t>
            </a:r>
            <a:r>
              <a:rPr lang="en-IN" sz="1800" b="1" dirty="0">
                <a:effectLst/>
                <a:latin typeface="Calibri" panose="020F0502020204030204" pitchFamily="34" charset="0"/>
                <a:ea typeface="Calibri" panose="020F0502020204030204" pitchFamily="34" charset="0"/>
                <a:cs typeface="Calibri" panose="020F0502020204030204" pitchFamily="34" charset="0"/>
              </a:rPr>
              <a:t>- Antibiotic Stewardship:</a:t>
            </a:r>
            <a:r>
              <a:rPr lang="en-IN" sz="1800" dirty="0">
                <a:effectLst/>
                <a:latin typeface="Calibri" panose="020F0502020204030204" pitchFamily="34" charset="0"/>
                <a:ea typeface="Calibri" panose="020F0502020204030204" pitchFamily="34" charset="0"/>
                <a:cs typeface="Calibri" panose="020F0502020204030204" pitchFamily="34" charset="0"/>
              </a:rPr>
              <a:t> Using antibiotics judiciously and according to guidelines helps prevent the overuse and misuse of antibiotics, which can lead to antibiotic resistance and increased infection risks.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884101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73C98-2E5B-45FB-9C3E-CB557DB05F41}"/>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0F5904F2-718C-4A82-BD96-CAC7FA99AC1B}"/>
              </a:ext>
            </a:extLst>
          </p:cNvPr>
          <p:cNvSpPr>
            <a:spLocks noGrp="1"/>
          </p:cNvSpPr>
          <p:nvPr>
            <p:ph type="body" idx="1"/>
          </p:nvPr>
        </p:nvSpPr>
        <p:spPr/>
        <p:txBody>
          <a:bodyPr>
            <a:normAutofit fontScale="85000" lnSpcReduction="10000"/>
          </a:bodyPr>
          <a:lstStyle/>
          <a:p>
            <a:pPr marL="114300" indent="0" algn="ctr">
              <a:lnSpc>
                <a:spcPct val="115000"/>
              </a:lnSpc>
              <a:spcAft>
                <a:spcPts val="1000"/>
              </a:spcAft>
              <a:buNone/>
            </a:pPr>
            <a:r>
              <a:rPr lang="en-IN" sz="1800" b="1" dirty="0">
                <a:effectLst/>
                <a:latin typeface="Calibri" panose="020F0502020204030204" pitchFamily="34" charset="0"/>
                <a:ea typeface="Calibri" panose="020F0502020204030204" pitchFamily="34" charset="0"/>
                <a:cs typeface="Calibri" panose="020F0502020204030204" pitchFamily="34" charset="0"/>
              </a:rPr>
              <a:t>Medication Safety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a:t>
            </a:r>
            <a:r>
              <a:rPr lang="en-IN" sz="1800" b="1" dirty="0">
                <a:effectLst/>
                <a:latin typeface="Calibri" panose="020F0502020204030204" pitchFamily="34" charset="0"/>
                <a:ea typeface="Calibri" panose="020F0502020204030204" pitchFamily="34" charset="0"/>
                <a:cs typeface="Calibri" panose="020F0502020204030204" pitchFamily="34" charset="0"/>
              </a:rPr>
              <a:t>- Avoiding Medication Errors:</a:t>
            </a:r>
            <a:r>
              <a:rPr lang="en-IN" sz="1800" dirty="0">
                <a:effectLst/>
                <a:latin typeface="Calibri" panose="020F0502020204030204" pitchFamily="34" charset="0"/>
                <a:ea typeface="Calibri" panose="020F0502020204030204" pitchFamily="34" charset="0"/>
                <a:cs typeface="Calibri" panose="020F0502020204030204" pitchFamily="34" charset="0"/>
              </a:rPr>
              <a:t> Medication errors can occur during prescribing, dispensing, administering, or monitoring medications. Strategies to reduce errors include using electronic health records (EHRs), barcode scanning, and having a second check for high-risk medications.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 Medication Reconciliation:</a:t>
            </a:r>
            <a:r>
              <a:rPr lang="en-IN" sz="1800" dirty="0">
                <a:effectLst/>
                <a:latin typeface="Calibri" panose="020F0502020204030204" pitchFamily="34" charset="0"/>
                <a:ea typeface="Calibri" panose="020F0502020204030204" pitchFamily="34" charset="0"/>
                <a:cs typeface="Calibri" panose="020F0502020204030204" pitchFamily="34" charset="0"/>
              </a:rPr>
              <a:t> Ensuring accurate and complete lists of medications when patients are admitted, transferred, or discharged reduces the risk of omissions, duplications, or drug interactions that could harm patients.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r>
              <a:rPr lang="en-IN" sz="1800" b="1" dirty="0">
                <a:effectLst/>
                <a:latin typeface="Calibri" panose="020F0502020204030204" pitchFamily="34" charset="0"/>
                <a:ea typeface="Calibri" panose="020F0502020204030204" pitchFamily="34" charset="0"/>
              </a:rPr>
              <a:t>   - Patient Education:</a:t>
            </a:r>
            <a:r>
              <a:rPr lang="en-IN" sz="1800" dirty="0">
                <a:effectLst/>
                <a:latin typeface="Calibri" panose="020F0502020204030204" pitchFamily="34" charset="0"/>
                <a:ea typeface="Calibri" panose="020F0502020204030204" pitchFamily="34" charset="0"/>
              </a:rPr>
              <a:t> Educating patients about their medications (e.g., the purpose, side effects, proper dosage, and when to take them) empowers them to be active participants in their safety</a:t>
            </a:r>
            <a:endParaRPr lang="en-IN" dirty="0"/>
          </a:p>
        </p:txBody>
      </p:sp>
    </p:spTree>
    <p:extLst>
      <p:ext uri="{BB962C8B-B14F-4D97-AF65-F5344CB8AC3E}">
        <p14:creationId xmlns:p14="http://schemas.microsoft.com/office/powerpoint/2010/main" val="1005260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CF924-E8E6-4D3E-BF4F-A49762BF96E5}"/>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36539480-B938-4FC6-A988-CC25B709EC93}"/>
              </a:ext>
            </a:extLst>
          </p:cNvPr>
          <p:cNvSpPr>
            <a:spLocks noGrp="1"/>
          </p:cNvSpPr>
          <p:nvPr>
            <p:ph type="body" idx="1"/>
          </p:nvPr>
        </p:nvSpPr>
        <p:spPr/>
        <p:txBody>
          <a:bodyPr>
            <a:normAutofit lnSpcReduction="10000"/>
          </a:bodyPr>
          <a:lstStyle/>
          <a:p>
            <a:pPr marL="114300" indent="0" algn="ctr">
              <a:lnSpc>
                <a:spcPct val="115000"/>
              </a:lnSpc>
              <a:spcAft>
                <a:spcPts val="1000"/>
              </a:spcAft>
              <a:buNone/>
            </a:pPr>
            <a:r>
              <a:rPr lang="en-IN" sz="1800" b="1" dirty="0" smtClean="0">
                <a:effectLst/>
                <a:latin typeface="Calibri" panose="020F0502020204030204" pitchFamily="34" charset="0"/>
                <a:ea typeface="Calibri" panose="020F0502020204030204" pitchFamily="34" charset="0"/>
                <a:cs typeface="Calibri" panose="020F0502020204030204" pitchFamily="34" charset="0"/>
              </a:rPr>
              <a:t>Patient </a:t>
            </a:r>
            <a:r>
              <a:rPr lang="en-IN" sz="1800" b="1" dirty="0">
                <a:effectLst/>
                <a:latin typeface="Calibri" panose="020F0502020204030204" pitchFamily="34" charset="0"/>
                <a:ea typeface="Calibri" panose="020F0502020204030204" pitchFamily="34" charset="0"/>
                <a:cs typeface="Calibri" panose="020F0502020204030204" pitchFamily="34" charset="0"/>
              </a:rPr>
              <a:t>Identification and Verification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 Two-Patient Identifier Rule:</a:t>
            </a:r>
            <a:r>
              <a:rPr lang="en-IN" sz="1800" dirty="0">
                <a:effectLst/>
                <a:latin typeface="Calibri" panose="020F0502020204030204" pitchFamily="34" charset="0"/>
                <a:ea typeface="Calibri" panose="020F0502020204030204" pitchFamily="34" charset="0"/>
                <a:cs typeface="Calibri" panose="020F0502020204030204" pitchFamily="34" charset="0"/>
              </a:rPr>
              <a:t> Ensuring that the correct patient receives the correct treatment is vital for patient safety. The "two identifiers" (e.g., name and date of birth) are used to verify patient identity before administering medications or performing procedures.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 Barcoding and Technology:</a:t>
            </a:r>
            <a:r>
              <a:rPr lang="en-IN" sz="1800" dirty="0">
                <a:effectLst/>
                <a:latin typeface="Calibri" panose="020F0502020204030204" pitchFamily="34" charset="0"/>
                <a:ea typeface="Calibri" panose="020F0502020204030204" pitchFamily="34" charset="0"/>
                <a:cs typeface="Calibri" panose="020F0502020204030204" pitchFamily="34" charset="0"/>
              </a:rPr>
              <a:t> Technologies like barcode scanning for patient identification and medication administration further reduce the risk of human error.</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1955860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8B346-ECCD-43E7-A3CF-243B9D75DDD5}"/>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963849BB-AAB8-49C2-B3A8-13D38A720F12}"/>
              </a:ext>
            </a:extLst>
          </p:cNvPr>
          <p:cNvSpPr>
            <a:spLocks noGrp="1"/>
          </p:cNvSpPr>
          <p:nvPr>
            <p:ph type="body" idx="1"/>
          </p:nvPr>
        </p:nvSpPr>
        <p:spPr/>
        <p:txBody>
          <a:bodyPr>
            <a:normAutofit fontScale="92500" lnSpcReduction="20000"/>
          </a:bodyPr>
          <a:lstStyle/>
          <a:p>
            <a:pPr marL="114300" indent="0" algn="ctr">
              <a:lnSpc>
                <a:spcPct val="115000"/>
              </a:lnSpc>
              <a:spcAft>
                <a:spcPts val="1000"/>
              </a:spcAft>
              <a:buNone/>
            </a:pPr>
            <a:r>
              <a:rPr lang="en-IN" sz="1800" b="1" dirty="0">
                <a:effectLst/>
                <a:latin typeface="Calibri" panose="020F0502020204030204" pitchFamily="34" charset="0"/>
                <a:ea typeface="Calibri" panose="020F0502020204030204" pitchFamily="34" charset="0"/>
                <a:cs typeface="Calibri" panose="020F0502020204030204" pitchFamily="34" charset="0"/>
              </a:rPr>
              <a:t>Surgical and Procedural Safety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a:t>
            </a:r>
            <a:r>
              <a:rPr lang="en-IN" sz="1800" b="1" dirty="0">
                <a:effectLst/>
                <a:latin typeface="Calibri" panose="020F0502020204030204" pitchFamily="34" charset="0"/>
                <a:ea typeface="Calibri" panose="020F0502020204030204" pitchFamily="34" charset="0"/>
                <a:cs typeface="Calibri" panose="020F0502020204030204" pitchFamily="34" charset="0"/>
              </a:rPr>
              <a:t>- Surgical Site Infections (SSIs):</a:t>
            </a:r>
            <a:r>
              <a:rPr lang="en-IN" sz="1800" dirty="0">
                <a:effectLst/>
                <a:latin typeface="Calibri" panose="020F0502020204030204" pitchFamily="34" charset="0"/>
                <a:ea typeface="Calibri" panose="020F0502020204030204" pitchFamily="34" charset="0"/>
                <a:cs typeface="Calibri" panose="020F0502020204030204" pitchFamily="34" charset="0"/>
              </a:rPr>
              <a:t> To prevent SSIs, strict sterilization protocols, use of prophylactic antibiotics, and proper surgical hand scrubbing are required.</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a:t>
            </a:r>
            <a:r>
              <a:rPr lang="en-IN" sz="1800" b="1" dirty="0">
                <a:effectLst/>
                <a:latin typeface="Calibri" panose="020F0502020204030204" pitchFamily="34" charset="0"/>
                <a:ea typeface="Calibri" panose="020F0502020204030204" pitchFamily="34" charset="0"/>
                <a:cs typeface="Calibri" panose="020F0502020204030204" pitchFamily="34" charset="0"/>
              </a:rPr>
              <a:t>- Correct-Site Surgery:</a:t>
            </a:r>
            <a:r>
              <a:rPr lang="en-IN" sz="1800" dirty="0">
                <a:effectLst/>
                <a:latin typeface="Calibri" panose="020F0502020204030204" pitchFamily="34" charset="0"/>
                <a:ea typeface="Calibri" panose="020F0502020204030204" pitchFamily="34" charset="0"/>
                <a:cs typeface="Calibri" panose="020F0502020204030204" pitchFamily="34" charset="0"/>
              </a:rPr>
              <a:t> One of the most widely discussed issues in patient safety is "wrong-site surgery." This is prevented by the use of checklists, surgical timeouts, and clearly marked patient sites before any procedure.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 Team Briefings and Huddles:</a:t>
            </a:r>
            <a:r>
              <a:rPr lang="en-IN" sz="1800" dirty="0">
                <a:effectLst/>
                <a:latin typeface="Calibri" panose="020F0502020204030204" pitchFamily="34" charset="0"/>
                <a:ea typeface="Calibri" panose="020F0502020204030204" pitchFamily="34" charset="0"/>
                <a:cs typeface="Calibri" panose="020F0502020204030204" pitchFamily="34" charset="0"/>
              </a:rPr>
              <a:t> Pre-surgical briefings and time-outs, where the surgical team confirms the procedure and patient details, reduce the risk of errors during surgery.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66780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73" name="Google Shape;73;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t>                                       वाचं विश्वस्य धारणम् </a:t>
            </a:r>
            <a:endParaRPr sz="2400"/>
          </a:p>
          <a:p>
            <a:pPr marL="0" lvl="0" indent="0" algn="l" rtl="0">
              <a:lnSpc>
                <a:spcPct val="200000"/>
              </a:lnSpc>
              <a:spcBef>
                <a:spcPts val="1200"/>
              </a:spcBef>
              <a:spcAft>
                <a:spcPts val="1200"/>
              </a:spcAft>
              <a:buNone/>
            </a:pPr>
            <a:r>
              <a:rPr lang="en" sz="2400"/>
              <a:t>                "Communication holds the world together.”</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53CC-9B63-4049-B3EF-704F51DB9754}"/>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2E82E3E5-1265-4738-BF50-339FF2BADAAD}"/>
              </a:ext>
            </a:extLst>
          </p:cNvPr>
          <p:cNvSpPr>
            <a:spLocks noGrp="1"/>
          </p:cNvSpPr>
          <p:nvPr>
            <p:ph type="body" idx="1"/>
          </p:nvPr>
        </p:nvSpPr>
        <p:spPr/>
        <p:txBody>
          <a:bodyPr/>
          <a:lstStyle/>
          <a:p>
            <a:pPr marL="114300" indent="0" algn="ctr">
              <a:lnSpc>
                <a:spcPct val="115000"/>
              </a:lnSpc>
              <a:spcAft>
                <a:spcPts val="1000"/>
              </a:spcAft>
              <a:buNone/>
            </a:pPr>
            <a:r>
              <a:rPr lang="en-IN" sz="1800" b="1" dirty="0" smtClean="0">
                <a:effectLst/>
                <a:latin typeface="Calibri" panose="020F0502020204030204" pitchFamily="34" charset="0"/>
                <a:ea typeface="Calibri" panose="020F0502020204030204" pitchFamily="34" charset="0"/>
                <a:cs typeface="Calibri" panose="020F0502020204030204" pitchFamily="34" charset="0"/>
              </a:rPr>
              <a:t>Safe </a:t>
            </a:r>
            <a:r>
              <a:rPr lang="en-IN" sz="1800" b="1" dirty="0">
                <a:effectLst/>
                <a:latin typeface="Calibri" panose="020F0502020204030204" pitchFamily="34" charset="0"/>
                <a:ea typeface="Calibri" panose="020F0502020204030204" pitchFamily="34" charset="0"/>
                <a:cs typeface="Calibri" panose="020F0502020204030204" pitchFamily="34" charset="0"/>
              </a:rPr>
              <a:t>Transitions and Handoffs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a:t>
            </a:r>
            <a:r>
              <a:rPr lang="en-IN" sz="1800" b="1" dirty="0">
                <a:effectLst/>
                <a:latin typeface="Calibri" panose="020F0502020204030204" pitchFamily="34" charset="0"/>
                <a:ea typeface="Calibri" panose="020F0502020204030204" pitchFamily="34" charset="0"/>
                <a:cs typeface="Calibri" panose="020F0502020204030204" pitchFamily="34" charset="0"/>
              </a:rPr>
              <a:t>- Shift Handover:</a:t>
            </a:r>
            <a:r>
              <a:rPr lang="en-IN" sz="1800" dirty="0">
                <a:effectLst/>
                <a:latin typeface="Calibri" panose="020F0502020204030204" pitchFamily="34" charset="0"/>
                <a:ea typeface="Calibri" panose="020F0502020204030204" pitchFamily="34" charset="0"/>
                <a:cs typeface="Calibri" panose="020F0502020204030204" pitchFamily="34" charset="0"/>
              </a:rPr>
              <a:t> When a patient’s care is handed over from one provider to another (e.g., during shift changes or transfers between units), it is essential that the information is accurately communicated. Miscommunication during handoffs is a leading cause of medical errors.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114300" indent="0">
              <a:buNone/>
            </a:pPr>
            <a:endParaRPr lang="en-IN" dirty="0"/>
          </a:p>
        </p:txBody>
      </p:sp>
    </p:spTree>
    <p:extLst>
      <p:ext uri="{BB962C8B-B14F-4D97-AF65-F5344CB8AC3E}">
        <p14:creationId xmlns:p14="http://schemas.microsoft.com/office/powerpoint/2010/main" val="255616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F7AD3-429E-429C-986B-EA19B1CCC6FE}"/>
              </a:ext>
            </a:extLst>
          </p:cNvPr>
          <p:cNvSpPr>
            <a:spLocks noGrp="1"/>
          </p:cNvSpPr>
          <p:nvPr>
            <p:ph type="title"/>
          </p:nvPr>
        </p:nvSpPr>
        <p:spPr/>
        <p:txBody>
          <a:bodyPr>
            <a:normAutofit fontScale="90000"/>
          </a:bodyPr>
          <a:lstStyle/>
          <a:p>
            <a:r>
              <a:rPr lang="en-IN" sz="3200" b="1" dirty="0">
                <a:effectLst/>
                <a:latin typeface="Calibri" panose="020F0502020204030204" pitchFamily="34" charset="0"/>
                <a:ea typeface="Calibri" panose="020F0502020204030204" pitchFamily="34" charset="0"/>
                <a:cs typeface="Calibri" panose="020F0502020204030204" pitchFamily="34" charset="0"/>
              </a:rPr>
              <a:t>Importance of Communication for Patient Safety</a:t>
            </a:r>
            <a:r>
              <a:rPr lang="en-IN" sz="3200" dirty="0">
                <a:effectLst/>
                <a:latin typeface="Calibri" panose="020F0502020204030204" pitchFamily="34" charset="0"/>
                <a:ea typeface="Calibri" panose="020F0502020204030204" pitchFamily="34" charset="0"/>
                <a:cs typeface="Mangal" panose="02040503050203030202" pitchFamily="18" charset="0"/>
              </a:rPr>
              <a:t/>
            </a:r>
            <a:br>
              <a:rPr lang="en-IN" sz="32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Text Placeholder 2">
            <a:extLst>
              <a:ext uri="{FF2B5EF4-FFF2-40B4-BE49-F238E27FC236}">
                <a16:creationId xmlns:a16="http://schemas.microsoft.com/office/drawing/2014/main" xmlns="" id="{9F3CA93C-74C6-4294-9F15-DD53A58C539B}"/>
              </a:ext>
            </a:extLst>
          </p:cNvPr>
          <p:cNvSpPr>
            <a:spLocks noGrp="1"/>
          </p:cNvSpPr>
          <p:nvPr>
            <p:ph type="body" idx="1"/>
          </p:nvPr>
        </p:nvSpPr>
        <p:spPr/>
        <p:txBody>
          <a:bodyPr>
            <a:normAutofit fontScale="85000" lnSpcReduction="10000"/>
          </a:bodyPr>
          <a:lstStyle/>
          <a:p>
            <a:pPr marL="114300" indent="0" algn="ctr">
              <a:lnSpc>
                <a:spcPct val="115000"/>
              </a:lnSpc>
              <a:spcAft>
                <a:spcPts val="1000"/>
              </a:spcAft>
              <a:buNone/>
            </a:pPr>
            <a:r>
              <a:rPr lang="en-IN" sz="1800" b="1" dirty="0">
                <a:effectLst/>
                <a:latin typeface="Calibri" panose="020F0502020204030204" pitchFamily="34" charset="0"/>
                <a:ea typeface="Calibri" panose="020F0502020204030204" pitchFamily="34" charset="0"/>
                <a:cs typeface="Calibri" panose="020F0502020204030204" pitchFamily="34" charset="0"/>
              </a:rPr>
              <a:t>Effective communication directly impacts patient safety in multiple ways: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Prevents Errors:</a:t>
            </a:r>
            <a:r>
              <a:rPr lang="en-IN" sz="1800" dirty="0">
                <a:effectLst/>
                <a:latin typeface="Calibri" panose="020F0502020204030204" pitchFamily="34" charset="0"/>
                <a:ea typeface="Calibri" panose="020F0502020204030204" pitchFamily="34" charset="0"/>
                <a:cs typeface="Calibri" panose="020F0502020204030204" pitchFamily="34" charset="0"/>
              </a:rPr>
              <a:t> Clear communication helps prevent misunderstandings that could lead to medical errors, such as wrong medications, incorrect dosages, or delayed treatments.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Improves Outcomes:</a:t>
            </a:r>
            <a:r>
              <a:rPr lang="en-IN" sz="1800" dirty="0">
                <a:effectLst/>
                <a:latin typeface="Calibri" panose="020F0502020204030204" pitchFamily="34" charset="0"/>
                <a:ea typeface="Calibri" panose="020F0502020204030204" pitchFamily="34" charset="0"/>
                <a:cs typeface="Calibri" panose="020F0502020204030204" pitchFamily="34" charset="0"/>
              </a:rPr>
              <a:t> When healthcare providers communicate effectively, they are more likely to make correct diagnoses and treatment plans, leading to better health outcomes.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Facilitates Patient Engagement:</a:t>
            </a:r>
            <a:r>
              <a:rPr lang="en-IN" sz="1800" dirty="0">
                <a:effectLst/>
                <a:latin typeface="Calibri" panose="020F0502020204030204" pitchFamily="34" charset="0"/>
                <a:ea typeface="Calibri" panose="020F0502020204030204" pitchFamily="34" charset="0"/>
                <a:cs typeface="Calibri" panose="020F0502020204030204" pitchFamily="34" charset="0"/>
              </a:rPr>
              <a:t> Good communication allows patients to better understand their condition and the treatment process, empowering them to take an active role in their care and reducing the likelihood of adverse events.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114300" indent="0" algn="just">
              <a:lnSpc>
                <a:spcPct val="115000"/>
              </a:lnSpc>
              <a:spcAft>
                <a:spcPts val="1000"/>
              </a:spcAft>
              <a:buNone/>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550173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86244-043A-4B12-93F1-8B4CCDB23FE8}"/>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F3086B85-11A4-46EA-83CF-6B5A7F1B6292}"/>
              </a:ext>
            </a:extLst>
          </p:cNvPr>
          <p:cNvSpPr>
            <a:spLocks noGrp="1"/>
          </p:cNvSpPr>
          <p:nvPr>
            <p:ph type="body" idx="1"/>
          </p:nvPr>
        </p:nvSpPr>
        <p:spPr/>
        <p:txBody>
          <a:bodyPr/>
          <a:lstStyle/>
          <a:p>
            <a:pPr marL="114300" indent="0" algn="ctr">
              <a:buNone/>
            </a:pPr>
            <a:r>
              <a:rPr lang="en-GB" dirty="0"/>
              <a:t> Improves Continuity of </a:t>
            </a:r>
            <a:r>
              <a:rPr lang="en-GB" dirty="0" smtClean="0"/>
              <a:t>Care</a:t>
            </a:r>
            <a:r>
              <a:rPr lang="en-GB" dirty="0"/>
              <a:t>	</a:t>
            </a:r>
            <a:endParaRPr lang="en-GB" dirty="0" smtClean="0"/>
          </a:p>
          <a:p>
            <a:r>
              <a:rPr lang="en-GB" dirty="0" smtClean="0"/>
              <a:t>In </a:t>
            </a:r>
            <a:r>
              <a:rPr lang="en-GB" dirty="0"/>
              <a:t>many healthcare settings, patients are cared for by multiple professionals and may be transferred between departments or facilities. Effective handoffs—clear, structured communications when care is transferred—ensure that all team members know the patient’s condition, treatment needs, and any special considerations.</a:t>
            </a:r>
            <a:endParaRPr lang="en-IN" dirty="0"/>
          </a:p>
        </p:txBody>
      </p:sp>
    </p:spTree>
    <p:extLst>
      <p:ext uri="{BB962C8B-B14F-4D97-AF65-F5344CB8AC3E}">
        <p14:creationId xmlns:p14="http://schemas.microsoft.com/office/powerpoint/2010/main" val="1357433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759A5-9D9C-4BFE-A943-86BAF8F09E56}"/>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7BA403A5-2774-4B21-AC6E-A785C1DE8603}"/>
              </a:ext>
            </a:extLst>
          </p:cNvPr>
          <p:cNvSpPr>
            <a:spLocks noGrp="1"/>
          </p:cNvSpPr>
          <p:nvPr>
            <p:ph type="body" idx="1"/>
          </p:nvPr>
        </p:nvSpPr>
        <p:spPr/>
        <p:txBody>
          <a:bodyPr/>
          <a:lstStyle/>
          <a:p>
            <a:pPr marL="114300" indent="0" algn="ctr">
              <a:buNone/>
            </a:pPr>
            <a:r>
              <a:rPr lang="en-GB" dirty="0"/>
              <a:t> Supports Rapid Response to Deterioration		</a:t>
            </a:r>
            <a:endParaRPr lang="en-GB" dirty="0" smtClean="0"/>
          </a:p>
          <a:p>
            <a:r>
              <a:rPr lang="en-GB" dirty="0" smtClean="0"/>
              <a:t>When </a:t>
            </a:r>
            <a:r>
              <a:rPr lang="en-GB" dirty="0"/>
              <a:t>patients show signs of deterioration, timely communication allows for faster intervention. Communication protocols, such as early warning scores, help nurses and physicians identify and respond quickly to changes, reducing the chance of escalation to severe conditions.</a:t>
            </a:r>
            <a:endParaRPr lang="en-IN" dirty="0"/>
          </a:p>
        </p:txBody>
      </p:sp>
    </p:spTree>
    <p:extLst>
      <p:ext uri="{BB962C8B-B14F-4D97-AF65-F5344CB8AC3E}">
        <p14:creationId xmlns:p14="http://schemas.microsoft.com/office/powerpoint/2010/main" val="80665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29C99-DCD9-4131-9E3A-35E9BC20CA61}"/>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A91DC0B9-7BFC-45EC-97D7-0E32E34B2352}"/>
              </a:ext>
            </a:extLst>
          </p:cNvPr>
          <p:cNvSpPr>
            <a:spLocks noGrp="1"/>
          </p:cNvSpPr>
          <p:nvPr>
            <p:ph type="body" idx="1"/>
          </p:nvPr>
        </p:nvSpPr>
        <p:spPr/>
        <p:txBody>
          <a:bodyPr/>
          <a:lstStyle/>
          <a:p>
            <a:pPr marL="114300" indent="0" algn="ctr">
              <a:buNone/>
            </a:pPr>
            <a:r>
              <a:rPr lang="en-GB" dirty="0"/>
              <a:t> Builds a Culture of Safety		</a:t>
            </a:r>
            <a:endParaRPr lang="en-GB" dirty="0" smtClean="0"/>
          </a:p>
          <a:p>
            <a:r>
              <a:rPr lang="en-GB" dirty="0" smtClean="0"/>
              <a:t>Open </a:t>
            </a:r>
            <a:r>
              <a:rPr lang="en-GB" dirty="0"/>
              <a:t>communication contributes to a culture where healthcare professionals feel comfortable voicing concerns and reporting errors. This transparency promotes learning from mistakes, refining processes, and ultimately creating safer environments for patients.</a:t>
            </a:r>
            <a:endParaRPr lang="en-IN" dirty="0"/>
          </a:p>
        </p:txBody>
      </p:sp>
    </p:spTree>
    <p:extLst>
      <p:ext uri="{BB962C8B-B14F-4D97-AF65-F5344CB8AC3E}">
        <p14:creationId xmlns:p14="http://schemas.microsoft.com/office/powerpoint/2010/main" val="1786965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89435D-36B9-4A41-8E5D-AD042D18743C}"/>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708207C9-32C9-4742-912F-F30E96536B0C}"/>
              </a:ext>
            </a:extLst>
          </p:cNvPr>
          <p:cNvSpPr>
            <a:spLocks noGrp="1"/>
          </p:cNvSpPr>
          <p:nvPr>
            <p:ph type="body" idx="1"/>
          </p:nvPr>
        </p:nvSpPr>
        <p:spPr/>
        <p:txBody>
          <a:bodyPr/>
          <a:lstStyle/>
          <a:p>
            <a:pPr marL="114300" indent="0" algn="ctr">
              <a:buNone/>
            </a:pPr>
            <a:r>
              <a:rPr lang="en-GB" dirty="0"/>
              <a:t> Reduces Misunderstandings Due to Language Barriers	</a:t>
            </a:r>
            <a:endParaRPr lang="en-GB" dirty="0" smtClean="0"/>
          </a:p>
          <a:p>
            <a:r>
              <a:rPr lang="en-GB" dirty="0" smtClean="0"/>
              <a:t>In </a:t>
            </a:r>
            <a:r>
              <a:rPr lang="en-GB" dirty="0"/>
              <a:t>diverse patient populations, language barriers can be a major source of misunderstanding. Providing interpretation services, written translations, and culturally sensitive communication can prevent errors and improve outcomes for non-native speakers or those with limited health literacy.</a:t>
            </a:r>
            <a:endParaRPr lang="en-IN" dirty="0"/>
          </a:p>
        </p:txBody>
      </p:sp>
    </p:spTree>
    <p:extLst>
      <p:ext uri="{BB962C8B-B14F-4D97-AF65-F5344CB8AC3E}">
        <p14:creationId xmlns:p14="http://schemas.microsoft.com/office/powerpoint/2010/main" val="849070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88173-6360-4E14-83EE-408C23FBD200}"/>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CC0306B5-B483-4A40-8E52-575787D5F1A7}"/>
              </a:ext>
            </a:extLst>
          </p:cNvPr>
          <p:cNvSpPr>
            <a:spLocks noGrp="1"/>
          </p:cNvSpPr>
          <p:nvPr>
            <p:ph type="body" idx="1"/>
          </p:nvPr>
        </p:nvSpPr>
        <p:spPr/>
        <p:txBody>
          <a:bodyPr/>
          <a:lstStyle/>
          <a:p>
            <a:pPr marL="114300" indent="0" algn="ctr">
              <a:buNone/>
            </a:pPr>
            <a:r>
              <a:rPr lang="en-GB" dirty="0"/>
              <a:t> Strengthens Team </a:t>
            </a:r>
            <a:r>
              <a:rPr lang="en-GB" dirty="0" smtClean="0"/>
              <a:t>Collaboration</a:t>
            </a:r>
          </a:p>
          <a:p>
            <a:r>
              <a:rPr lang="en-GB" dirty="0" smtClean="0"/>
              <a:t>Clear </a:t>
            </a:r>
            <a:r>
              <a:rPr lang="en-GB" dirty="0"/>
              <a:t>communication fosters collaboration across multidisciplinary teams, allowing professionals to work together effectively. Tools like SBAR (Situation, Background, Assessment, Recommendation) provide structured formats for conveying critical information, particularly in high-stakes situations.</a:t>
            </a:r>
            <a:endParaRPr lang="en-IN" dirty="0"/>
          </a:p>
        </p:txBody>
      </p:sp>
    </p:spTree>
    <p:extLst>
      <p:ext uri="{BB962C8B-B14F-4D97-AF65-F5344CB8AC3E}">
        <p14:creationId xmlns:p14="http://schemas.microsoft.com/office/powerpoint/2010/main" val="2546049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DA1FA-5FE9-411E-9CD1-6CDF1DC00FD6}"/>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E86DB7E3-966A-4665-8C07-661DC0ECAB71}"/>
              </a:ext>
            </a:extLst>
          </p:cNvPr>
          <p:cNvSpPr>
            <a:spLocks noGrp="1"/>
          </p:cNvSpPr>
          <p:nvPr>
            <p:ph type="body" idx="1"/>
          </p:nvPr>
        </p:nvSpPr>
        <p:spPr/>
        <p:txBody>
          <a:bodyPr/>
          <a:lstStyle/>
          <a:p>
            <a:pPr marL="114300" indent="0" algn="ctr">
              <a:buNone/>
            </a:pPr>
            <a:r>
              <a:rPr lang="en-GB" dirty="0"/>
              <a:t> Strengthens Team </a:t>
            </a:r>
            <a:r>
              <a:rPr lang="en-GB" dirty="0" smtClean="0"/>
              <a:t>Collaboration</a:t>
            </a:r>
          </a:p>
          <a:p>
            <a:r>
              <a:rPr lang="en-GB" dirty="0" smtClean="0"/>
              <a:t>Clear </a:t>
            </a:r>
            <a:r>
              <a:rPr lang="en-GB" dirty="0"/>
              <a:t>communication fosters collaboration across multidisciplinary teams, allowing professionals to work together effectively. Tools like SBAR (Situation, Background, Assessment, Recommendation) provide structured formats for conveying critical information, particularly in high-stakes situations.</a:t>
            </a:r>
            <a:endParaRPr lang="en-IN" dirty="0"/>
          </a:p>
        </p:txBody>
      </p:sp>
    </p:spTree>
    <p:extLst>
      <p:ext uri="{BB962C8B-B14F-4D97-AF65-F5344CB8AC3E}">
        <p14:creationId xmlns:p14="http://schemas.microsoft.com/office/powerpoint/2010/main" val="593278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DFD4E0-079C-46D3-A250-E1481F16E10F}"/>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56C56A9E-39FD-4245-9BA5-A9BD0B6D0761}"/>
              </a:ext>
            </a:extLst>
          </p:cNvPr>
          <p:cNvSpPr>
            <a:spLocks noGrp="1"/>
          </p:cNvSpPr>
          <p:nvPr>
            <p:ph type="body" idx="1"/>
          </p:nvPr>
        </p:nvSpPr>
        <p:spPr/>
        <p:txBody>
          <a:bodyPr>
            <a:normAutofit/>
          </a:bodyPr>
          <a:lstStyle/>
          <a:p>
            <a:r>
              <a:rPr lang="en-GB" sz="7200" b="1" u="sng" dirty="0"/>
              <a:t>THANK YOU</a:t>
            </a:r>
            <a:endParaRPr lang="en-IN" sz="7200" b="1" u="sng" dirty="0"/>
          </a:p>
        </p:txBody>
      </p:sp>
    </p:spTree>
    <p:extLst>
      <p:ext uri="{BB962C8B-B14F-4D97-AF65-F5344CB8AC3E}">
        <p14:creationId xmlns:p14="http://schemas.microsoft.com/office/powerpoint/2010/main" val="198817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79" name="Google Shape;79;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“Communication is the process of passing information and understanding from one person to another “ - Keith Devis</a:t>
            </a:r>
            <a:endParaRPr sz="2400"/>
          </a:p>
          <a:p>
            <a:pPr marL="0" lvl="0" indent="0" algn="l" rtl="0">
              <a:spcBef>
                <a:spcPts val="1200"/>
              </a:spcBef>
              <a:spcAft>
                <a:spcPts val="0"/>
              </a:spcAft>
              <a:buNone/>
            </a:pPr>
            <a:endParaRPr sz="2400"/>
          </a:p>
          <a:p>
            <a:pPr marL="0" lvl="0" indent="0" algn="l" rtl="0">
              <a:spcBef>
                <a:spcPts val="1200"/>
              </a:spcBef>
              <a:spcAft>
                <a:spcPts val="0"/>
              </a:spcAft>
              <a:buNone/>
            </a:pPr>
            <a:r>
              <a:rPr lang="en" sz="2400"/>
              <a:t>According to Peter Drucker, “ Good communication is the foundation for sound administration .</a:t>
            </a:r>
            <a:endParaRPr sz="2400"/>
          </a:p>
          <a:p>
            <a:pPr marL="0" lvl="0" indent="0" algn="l" rtl="0">
              <a:spcBef>
                <a:spcPts val="1200"/>
              </a:spcBef>
              <a:spcAft>
                <a:spcPts val="0"/>
              </a:spcAft>
              <a:buNone/>
            </a:pPr>
            <a:endParaRPr sz="3000"/>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3851613-F787-4BA2-8532-E7440C71A1ED}"/>
              </a:ext>
            </a:extLst>
          </p:cNvPr>
          <p:cNvSpPr>
            <a:spLocks noGrp="1"/>
          </p:cNvSpPr>
          <p:nvPr>
            <p:ph type="title"/>
          </p:nvPr>
        </p:nvSpPr>
        <p:spPr/>
        <p:txBody>
          <a:bodyPr/>
          <a:lstStyle/>
          <a:p>
            <a:endParaRPr lang="en-IN"/>
          </a:p>
        </p:txBody>
      </p:sp>
      <p:sp>
        <p:nvSpPr>
          <p:cNvPr id="4" name="Text Placeholder 3">
            <a:extLst>
              <a:ext uri="{FF2B5EF4-FFF2-40B4-BE49-F238E27FC236}">
                <a16:creationId xmlns:a16="http://schemas.microsoft.com/office/drawing/2014/main" xmlns="" id="{D71F6586-F3B8-4AAC-A8A5-F10E6AD0D9B1}"/>
              </a:ext>
            </a:extLst>
          </p:cNvPr>
          <p:cNvSpPr>
            <a:spLocks noGrp="1"/>
          </p:cNvSpPr>
          <p:nvPr>
            <p:ph type="body" idx="1"/>
          </p:nvPr>
        </p:nvSpPr>
        <p:spPr/>
        <p:txBody>
          <a:bodyPr/>
          <a:lstStyle/>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Communication in </a:t>
            </a:r>
            <a:r>
              <a:rPr lang="en-IN" sz="1800" dirty="0">
                <a:solidFill>
                  <a:schemeClr val="bg1">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rPr>
              <a:t>healthcare</a:t>
            </a:r>
            <a:r>
              <a:rPr lang="en-IN" sz="1800" dirty="0">
                <a:effectLst/>
                <a:latin typeface="Calibri" panose="020F0502020204030204" pitchFamily="34" charset="0"/>
                <a:ea typeface="Calibri" panose="020F0502020204030204" pitchFamily="34" charset="0"/>
                <a:cs typeface="Calibri" panose="020F0502020204030204" pitchFamily="34" charset="0"/>
              </a:rPr>
              <a:t> is </a:t>
            </a:r>
            <a:r>
              <a:rPr lang="en-IN" sz="1800" dirty="0">
                <a:solidFill>
                  <a:srgbClr val="00B050"/>
                </a:solidFill>
                <a:effectLst/>
                <a:highlight>
                  <a:srgbClr val="C0C0C0"/>
                </a:highlight>
                <a:latin typeface="Calibri" panose="020F0502020204030204" pitchFamily="34" charset="0"/>
                <a:ea typeface="Calibri" panose="020F0502020204030204" pitchFamily="34" charset="0"/>
                <a:cs typeface="Calibri" panose="020F0502020204030204" pitchFamily="34" charset="0"/>
              </a:rPr>
              <a:t>crucial for providing high-quality patient care</a:t>
            </a:r>
            <a:r>
              <a:rPr lang="en-IN" sz="1800" dirty="0">
                <a:effectLst/>
                <a:latin typeface="Calibri" panose="020F0502020204030204" pitchFamily="34" charset="0"/>
                <a:ea typeface="Calibri" panose="020F0502020204030204" pitchFamily="34" charset="0"/>
                <a:cs typeface="Calibri" panose="020F0502020204030204" pitchFamily="34" charset="0"/>
              </a:rPr>
              <a:t>, ensuring </a:t>
            </a:r>
            <a:r>
              <a:rPr lang="en-IN" sz="1800" dirty="0">
                <a:solidFill>
                  <a:schemeClr val="accent6"/>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patient safety</a:t>
            </a:r>
            <a:r>
              <a:rPr lang="en-IN" sz="1800" dirty="0">
                <a:effectLst/>
                <a:latin typeface="Calibri" panose="020F0502020204030204" pitchFamily="34" charset="0"/>
                <a:ea typeface="Calibri" panose="020F0502020204030204" pitchFamily="34" charset="0"/>
                <a:cs typeface="Calibri" panose="020F0502020204030204" pitchFamily="34" charset="0"/>
              </a:rPr>
              <a:t>, and enhancing overall </a:t>
            </a:r>
            <a:r>
              <a:rPr lang="en-IN" sz="180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healthcare outcomes</a:t>
            </a:r>
            <a:r>
              <a:rPr lang="en-IN" sz="1800" dirty="0">
                <a:effectLst/>
                <a:latin typeface="Calibri" panose="020F0502020204030204" pitchFamily="34" charset="0"/>
                <a:ea typeface="Calibri" panose="020F0502020204030204" pitchFamily="34" charset="0"/>
                <a:cs typeface="Calibri" panose="020F0502020204030204" pitchFamily="34" charset="0"/>
              </a:rPr>
              <a:t>. Effective communication is defined not only by the exchange of information but also by how it is </a:t>
            </a:r>
            <a:r>
              <a:rPr lang="en-IN" sz="1800" u="sng"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conveyed, understood, and acted upon by all parties involved in patient </a:t>
            </a:r>
            <a:r>
              <a:rPr lang="en-IN" sz="1800" dirty="0">
                <a:effectLst/>
                <a:latin typeface="Calibri" panose="020F0502020204030204" pitchFamily="34" charset="0"/>
                <a:ea typeface="Calibri" panose="020F0502020204030204" pitchFamily="34" charset="0"/>
                <a:cs typeface="Calibri" panose="020F0502020204030204" pitchFamily="34" charset="0"/>
              </a:rPr>
              <a:t>care. This includes </a:t>
            </a:r>
            <a:r>
              <a:rPr lang="en-IN" sz="1800" dirty="0">
                <a:solidFill>
                  <a:schemeClr val="bg1">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rPr>
              <a:t>communication among healthcare providers, between providers and patients</a:t>
            </a:r>
            <a:r>
              <a:rPr lang="en-IN" sz="1800" dirty="0">
                <a:effectLst/>
                <a:latin typeface="Calibri" panose="020F0502020204030204" pitchFamily="34" charset="0"/>
                <a:ea typeface="Calibri" panose="020F0502020204030204" pitchFamily="34" charset="0"/>
                <a:cs typeface="Calibri" panose="020F0502020204030204" pitchFamily="34" charset="0"/>
              </a:rPr>
              <a:t>, and within the healthcare system as a whole.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23857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Communication process </a:t>
            </a:r>
            <a:endParaRPr/>
          </a:p>
        </p:txBody>
      </p:sp>
      <p:sp>
        <p:nvSpPr>
          <p:cNvPr id="85" name="Google Shape;85;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6" name="Google Shape;86;p16"/>
          <p:cNvPicPr preferRelativeResize="0"/>
          <p:nvPr/>
        </p:nvPicPr>
        <p:blipFill>
          <a:blip r:embed="rId3">
            <a:alphaModFix/>
          </a:blip>
          <a:stretch>
            <a:fillRect/>
          </a:stretch>
        </p:blipFill>
        <p:spPr>
          <a:xfrm>
            <a:off x="251925" y="1489825"/>
            <a:ext cx="8368199" cy="3653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F7680B-7F0A-4DF8-A9E1-C42A7B0663F1}"/>
              </a:ext>
            </a:extLst>
          </p:cNvPr>
          <p:cNvSpPr>
            <a:spLocks noGrp="1"/>
          </p:cNvSpPr>
          <p:nvPr>
            <p:ph type="title"/>
          </p:nvPr>
        </p:nvSpPr>
        <p:spPr/>
        <p:txBody>
          <a:bodyPr>
            <a:normAutofit fontScale="90000"/>
          </a:bodyPr>
          <a:lstStyle/>
          <a:p>
            <a:r>
              <a:rPr lang="en-IN" sz="1800" b="1" dirty="0">
                <a:effectLst/>
                <a:latin typeface="Calibri" panose="020F0502020204030204" pitchFamily="34" charset="0"/>
                <a:ea typeface="Calibri" panose="020F0502020204030204" pitchFamily="34" charset="0"/>
                <a:cs typeface="Calibri" panose="020F0502020204030204" pitchFamily="34" charset="0"/>
              </a:rPr>
              <a:t>Key Aspects of Communication in Healthcare</a:t>
            </a:r>
            <a:r>
              <a:rPr lang="en-IN" sz="1800" dirty="0">
                <a:effectLst/>
                <a:latin typeface="Calibri" panose="020F0502020204030204" pitchFamily="34" charset="0"/>
                <a:ea typeface="Calibri" panose="020F0502020204030204" pitchFamily="34" charset="0"/>
                <a:cs typeface="Mangal" panose="02040503050203030202" pitchFamily="18" charset="0"/>
              </a:rPr>
              <a:t/>
            </a:r>
            <a:br>
              <a:rPr lang="en-IN" sz="18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Text Placeholder 2">
            <a:extLst>
              <a:ext uri="{FF2B5EF4-FFF2-40B4-BE49-F238E27FC236}">
                <a16:creationId xmlns:a16="http://schemas.microsoft.com/office/drawing/2014/main" xmlns="" id="{E54C1773-D931-4FD1-ADD5-EEA81B95EC16}"/>
              </a:ext>
            </a:extLst>
          </p:cNvPr>
          <p:cNvSpPr>
            <a:spLocks noGrp="1"/>
          </p:cNvSpPr>
          <p:nvPr>
            <p:ph type="body" idx="1"/>
          </p:nvPr>
        </p:nvSpPr>
        <p:spPr/>
        <p:txBody>
          <a:bodyPr>
            <a:normAutofit fontScale="85000" lnSpcReduction="10000"/>
          </a:bodyPr>
          <a:lstStyle/>
          <a:p>
            <a:pPr marL="114300" indent="0" algn="ctr">
              <a:lnSpc>
                <a:spcPct val="115000"/>
              </a:lnSpc>
              <a:spcAft>
                <a:spcPts val="1000"/>
              </a:spcAft>
              <a:buNone/>
            </a:pPr>
            <a:r>
              <a:rPr lang="en-IN" sz="1800" b="1" dirty="0" smtClean="0">
                <a:effectLst/>
                <a:latin typeface="Calibri" panose="020F0502020204030204" pitchFamily="34" charset="0"/>
                <a:ea typeface="Calibri" panose="020F0502020204030204" pitchFamily="34" charset="0"/>
                <a:cs typeface="Calibri" panose="020F0502020204030204" pitchFamily="34" charset="0"/>
              </a:rPr>
              <a:t>Verbal </a:t>
            </a:r>
            <a:r>
              <a:rPr lang="en-IN" sz="1800" b="1" dirty="0">
                <a:effectLst/>
                <a:latin typeface="Calibri" panose="020F0502020204030204" pitchFamily="34" charset="0"/>
                <a:ea typeface="Calibri" panose="020F0502020204030204" pitchFamily="34" charset="0"/>
                <a:cs typeface="Calibri" panose="020F0502020204030204" pitchFamily="34" charset="0"/>
              </a:rPr>
              <a:t>Communication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Verbal communication includes face-to-face interactions, phone calls, and virtual communication between healthcare professionals, as well as between healthcare providers and patients.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 Clarity and Precision: </a:t>
            </a:r>
            <a:r>
              <a:rPr lang="en-IN" sz="1800" dirty="0">
                <a:effectLst/>
                <a:latin typeface="Calibri" panose="020F0502020204030204" pitchFamily="34" charset="0"/>
                <a:ea typeface="Calibri" panose="020F0502020204030204" pitchFamily="34" charset="0"/>
                <a:cs typeface="Calibri" panose="020F0502020204030204" pitchFamily="34" charset="0"/>
              </a:rPr>
              <a:t>When speaking, especially in medical settings, clarity is critical. Misunderstandings in verbal communication can lead to incorrect diagnoses, improper treatments, and medication errors.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r>
              <a:rPr lang="en-IN" sz="1800" b="1" dirty="0">
                <a:effectLst/>
                <a:latin typeface="Calibri" panose="020F0502020204030204" pitchFamily="34" charset="0"/>
                <a:ea typeface="Calibri" panose="020F0502020204030204" pitchFamily="34" charset="0"/>
              </a:rPr>
              <a:t>   - Use of Standardized Language:</a:t>
            </a:r>
            <a:r>
              <a:rPr lang="en-IN" sz="1800" dirty="0">
                <a:effectLst/>
                <a:latin typeface="Calibri" panose="020F0502020204030204" pitchFamily="34" charset="0"/>
                <a:ea typeface="Calibri" panose="020F0502020204030204" pitchFamily="34" charset="0"/>
              </a:rPr>
              <a:t> To avoid ambiguity, many healthcare settings use standardized communication protocols (such as SBAR: Situation, Background, Assessment, Recommendation) to structure communication, particularly in critical situations like handoffs or during emergencies</a:t>
            </a:r>
            <a:endParaRPr lang="en-IN" dirty="0"/>
          </a:p>
        </p:txBody>
      </p:sp>
    </p:spTree>
    <p:extLst>
      <p:ext uri="{BB962C8B-B14F-4D97-AF65-F5344CB8AC3E}">
        <p14:creationId xmlns:p14="http://schemas.microsoft.com/office/powerpoint/2010/main" val="258829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91102A-2681-4318-BE5C-40EDD6103231}"/>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A6550964-1A48-4BC4-ADAC-9DE2CDE5B139}"/>
              </a:ext>
            </a:extLst>
          </p:cNvPr>
          <p:cNvSpPr>
            <a:spLocks noGrp="1"/>
          </p:cNvSpPr>
          <p:nvPr>
            <p:ph type="body" idx="1"/>
          </p:nvPr>
        </p:nvSpPr>
        <p:spPr/>
        <p:txBody>
          <a:bodyPr>
            <a:normAutofit fontScale="85000" lnSpcReduction="10000"/>
          </a:bodyPr>
          <a:lstStyle/>
          <a:p>
            <a:pPr marL="114300" indent="0" algn="ctr">
              <a:lnSpc>
                <a:spcPct val="115000"/>
              </a:lnSpc>
              <a:spcAft>
                <a:spcPts val="1000"/>
              </a:spcAft>
              <a:buNone/>
            </a:pPr>
            <a:r>
              <a:rPr lang="en-IN" sz="1800" b="1" dirty="0" smtClean="0">
                <a:effectLst/>
                <a:latin typeface="Calibri" panose="020F0502020204030204" pitchFamily="34" charset="0"/>
                <a:ea typeface="Calibri" panose="020F0502020204030204" pitchFamily="34" charset="0"/>
                <a:cs typeface="Calibri" panose="020F0502020204030204" pitchFamily="34" charset="0"/>
              </a:rPr>
              <a:t>Non-verbal </a:t>
            </a:r>
            <a:r>
              <a:rPr lang="en-IN" sz="1800" b="1" dirty="0">
                <a:effectLst/>
                <a:latin typeface="Calibri" panose="020F0502020204030204" pitchFamily="34" charset="0"/>
                <a:ea typeface="Calibri" panose="020F0502020204030204" pitchFamily="34" charset="0"/>
                <a:cs typeface="Calibri" panose="020F0502020204030204" pitchFamily="34" charset="0"/>
              </a:rPr>
              <a:t>Communication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Non-verbal cues, such as body language, facial expressions, tone of voice, and eye contact, play a significant role in communication, especially when interacting with patients.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-Building Trust:</a:t>
            </a:r>
            <a:r>
              <a:rPr lang="en-IN" sz="1800" dirty="0">
                <a:effectLst/>
                <a:latin typeface="Calibri" panose="020F0502020204030204" pitchFamily="34" charset="0"/>
                <a:ea typeface="Calibri" panose="020F0502020204030204" pitchFamily="34" charset="0"/>
                <a:cs typeface="Calibri" panose="020F0502020204030204" pitchFamily="34" charset="0"/>
              </a:rPr>
              <a:t> Good non-verbal communication helps build trust with patients and enhances rapport. For example, maintaining eye contact and open body posture signals attentiveness and empathy.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 Recognizing Patient Cues:</a:t>
            </a:r>
            <a:r>
              <a:rPr lang="en-IN" sz="1800" dirty="0">
                <a:effectLst/>
                <a:latin typeface="Calibri" panose="020F0502020204030204" pitchFamily="34" charset="0"/>
                <a:ea typeface="Calibri" panose="020F0502020204030204" pitchFamily="34" charset="0"/>
                <a:cs typeface="Calibri" panose="020F0502020204030204" pitchFamily="34" charset="0"/>
              </a:rPr>
              <a:t> Non-verbal communication is also key for healthcare professionals to assess patient emotions and concerns that may not be verbally expressed, such as anxiety, fear, or pain.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371090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3865E-EF90-413C-AACA-7A0547644716}"/>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70E3FA93-E8F7-4202-A86F-BDBD2E4192F8}"/>
              </a:ext>
            </a:extLst>
          </p:cNvPr>
          <p:cNvSpPr>
            <a:spLocks noGrp="1"/>
          </p:cNvSpPr>
          <p:nvPr>
            <p:ph type="body" idx="1"/>
          </p:nvPr>
        </p:nvSpPr>
        <p:spPr/>
        <p:txBody>
          <a:bodyPr>
            <a:normAutofit fontScale="85000" lnSpcReduction="20000"/>
          </a:bodyPr>
          <a:lstStyle/>
          <a:p>
            <a:pPr marL="114300" indent="0" algn="ctr">
              <a:lnSpc>
                <a:spcPct val="115000"/>
              </a:lnSpc>
              <a:spcAft>
                <a:spcPts val="1000"/>
              </a:spcAft>
              <a:buNone/>
            </a:pPr>
            <a:r>
              <a:rPr lang="en-IN" sz="1800" b="1" dirty="0">
                <a:effectLst/>
                <a:latin typeface="Calibri" panose="020F0502020204030204" pitchFamily="34" charset="0"/>
                <a:ea typeface="Calibri" panose="020F0502020204030204" pitchFamily="34" charset="0"/>
                <a:cs typeface="Calibri" panose="020F0502020204030204" pitchFamily="34" charset="0"/>
              </a:rPr>
              <a:t>Written Communication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Written communication includes patient charts, progress notes, prescriptions, and other medical records. Proper documentation ensures that accurate information about a patient's care is conveyed across different shifts, teams, or healthcare settings.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 Accuracy and Legibility:</a:t>
            </a:r>
            <a:r>
              <a:rPr lang="en-IN" sz="1800" dirty="0">
                <a:effectLst/>
                <a:latin typeface="Calibri" panose="020F0502020204030204" pitchFamily="34" charset="0"/>
                <a:ea typeface="Calibri" panose="020F0502020204030204" pitchFamily="34" charset="0"/>
                <a:cs typeface="Calibri" panose="020F0502020204030204" pitchFamily="34" charset="0"/>
              </a:rPr>
              <a:t> In written communication, especially with medical records or prescriptions, accuracy and legibility are paramount. Illegible handwriting or poorly worded notes can lead to misinterpretation and errors.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a:t>
            </a:r>
            <a:r>
              <a:rPr lang="en-IN" sz="1800" b="1" dirty="0">
                <a:effectLst/>
                <a:latin typeface="Calibri" panose="020F0502020204030204" pitchFamily="34" charset="0"/>
                <a:ea typeface="Calibri" panose="020F0502020204030204" pitchFamily="34" charset="0"/>
                <a:cs typeface="Calibri" panose="020F0502020204030204" pitchFamily="34" charset="0"/>
              </a:rPr>
              <a:t>- Electronic Health Records (EHRs):</a:t>
            </a:r>
            <a:r>
              <a:rPr lang="en-IN" sz="1800" dirty="0">
                <a:effectLst/>
                <a:latin typeface="Calibri" panose="020F0502020204030204" pitchFamily="34" charset="0"/>
                <a:ea typeface="Calibri" panose="020F0502020204030204" pitchFamily="34" charset="0"/>
                <a:cs typeface="Calibri" panose="020F0502020204030204" pitchFamily="34" charset="0"/>
              </a:rPr>
              <a:t> The use of EHRs helps streamline communication by providing a centralized, real-time source of patient information, improving care coordination and reducing errors.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325729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01F54-F84C-4F87-B576-196D2B3E7D03}"/>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337FBCDE-F0EE-4493-87DB-860AA9D06074}"/>
              </a:ext>
            </a:extLst>
          </p:cNvPr>
          <p:cNvSpPr>
            <a:spLocks noGrp="1"/>
          </p:cNvSpPr>
          <p:nvPr>
            <p:ph type="body" idx="1"/>
          </p:nvPr>
        </p:nvSpPr>
        <p:spPr/>
        <p:txBody>
          <a:bodyPr>
            <a:normAutofit fontScale="92500" lnSpcReduction="20000"/>
          </a:bodyPr>
          <a:lstStyle/>
          <a:p>
            <a:pPr marL="114300" indent="0" algn="ctr">
              <a:lnSpc>
                <a:spcPct val="115000"/>
              </a:lnSpc>
              <a:spcAft>
                <a:spcPts val="1000"/>
              </a:spcAft>
              <a:buNone/>
            </a:pPr>
            <a:r>
              <a:rPr lang="en-IN" sz="1800" b="1" dirty="0" smtClean="0">
                <a:effectLst/>
                <a:latin typeface="Calibri" panose="020F0502020204030204" pitchFamily="34" charset="0"/>
                <a:ea typeface="Calibri" panose="020F0502020204030204" pitchFamily="34" charset="0"/>
                <a:cs typeface="Calibri" panose="020F0502020204030204" pitchFamily="34" charset="0"/>
              </a:rPr>
              <a:t>Patient-</a:t>
            </a:r>
            <a:r>
              <a:rPr lang="en-IN" sz="1800" b="1" dirty="0" err="1" smtClean="0">
                <a:effectLst/>
                <a:latin typeface="Calibri" panose="020F0502020204030204" pitchFamily="34" charset="0"/>
                <a:ea typeface="Calibri" panose="020F0502020204030204" pitchFamily="34" charset="0"/>
                <a:cs typeface="Calibri" panose="020F0502020204030204" pitchFamily="34" charset="0"/>
              </a:rPr>
              <a:t>Centered</a:t>
            </a:r>
            <a:r>
              <a:rPr lang="en-IN" sz="1800" b="1" dirty="0" smtClean="0">
                <a:effectLst/>
                <a:latin typeface="Calibri" panose="020F0502020204030204" pitchFamily="34" charset="0"/>
                <a:ea typeface="Calibri" panose="020F0502020204030204" pitchFamily="34" charset="0"/>
                <a:cs typeface="Calibri" panose="020F0502020204030204" pitchFamily="34" charset="0"/>
              </a:rPr>
              <a:t> </a:t>
            </a:r>
            <a:r>
              <a:rPr lang="en-IN" sz="1800" b="1" dirty="0">
                <a:effectLst/>
                <a:latin typeface="Calibri" panose="020F0502020204030204" pitchFamily="34" charset="0"/>
                <a:ea typeface="Calibri" panose="020F0502020204030204" pitchFamily="34" charset="0"/>
                <a:cs typeface="Calibri" panose="020F0502020204030204" pitchFamily="34" charset="0"/>
              </a:rPr>
              <a:t>Communication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   Communicating effectively with patients involves understanding their perspectives, preferences, and needs. Patient-</a:t>
            </a:r>
            <a:r>
              <a:rPr lang="en-IN" sz="1800" dirty="0" err="1">
                <a:effectLst/>
                <a:latin typeface="Calibri" panose="020F0502020204030204" pitchFamily="34" charset="0"/>
                <a:ea typeface="Calibri" panose="020F0502020204030204" pitchFamily="34" charset="0"/>
                <a:cs typeface="Calibri" panose="020F0502020204030204" pitchFamily="34" charset="0"/>
              </a:rPr>
              <a:t>centered</a:t>
            </a:r>
            <a:r>
              <a:rPr lang="en-IN" sz="1800" dirty="0">
                <a:effectLst/>
                <a:latin typeface="Calibri" panose="020F0502020204030204" pitchFamily="34" charset="0"/>
                <a:ea typeface="Calibri" panose="020F0502020204030204" pitchFamily="34" charset="0"/>
                <a:cs typeface="Calibri" panose="020F0502020204030204" pitchFamily="34" charset="0"/>
              </a:rPr>
              <a:t> communication fosters collaboration, trust, and informed decision-making.</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 Active Listening:</a:t>
            </a:r>
            <a:r>
              <a:rPr lang="en-IN" sz="1800" dirty="0">
                <a:effectLst/>
                <a:latin typeface="Calibri" panose="020F0502020204030204" pitchFamily="34" charset="0"/>
                <a:ea typeface="Calibri" panose="020F0502020204030204" pitchFamily="34" charset="0"/>
                <a:cs typeface="Calibri" panose="020F0502020204030204" pitchFamily="34" charset="0"/>
              </a:rPr>
              <a:t> Healthcare professionals should actively listen to patients, giving them time to express their concerns and ensuring they feel heard and respected.</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   - Shared Decision-Making:</a:t>
            </a:r>
            <a:r>
              <a:rPr lang="en-IN" sz="1800" dirty="0">
                <a:effectLst/>
                <a:latin typeface="Calibri" panose="020F0502020204030204" pitchFamily="34" charset="0"/>
                <a:ea typeface="Calibri" panose="020F0502020204030204" pitchFamily="34" charset="0"/>
                <a:cs typeface="Calibri" panose="020F0502020204030204" pitchFamily="34" charset="0"/>
              </a:rPr>
              <a:t> Effective communication encourages shared decision-making, where healthcare providers work together with patients to choose the best treatment plan based on mutual understanding and respect.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3631338552"/>
      </p:ext>
    </p:extLst>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1717</Words>
  <Application>Microsoft Office PowerPoint</Application>
  <PresentationFormat>On-screen Show (16:9)</PresentationFormat>
  <Paragraphs>88</Paragraphs>
  <Slides>28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Roboto</vt:lpstr>
      <vt:lpstr>Calibri</vt:lpstr>
      <vt:lpstr>Roboto Slab</vt:lpstr>
      <vt:lpstr>Mangal</vt:lpstr>
      <vt:lpstr>Marina</vt:lpstr>
      <vt:lpstr>Role of communication skill to improve patient safety </vt:lpstr>
      <vt:lpstr>PowerPoint Presentation</vt:lpstr>
      <vt:lpstr>PowerPoint Presentation</vt:lpstr>
      <vt:lpstr>PowerPoint Presentation</vt:lpstr>
      <vt:lpstr>Communication process </vt:lpstr>
      <vt:lpstr>Key Aspects of Communication in Healthcare </vt:lpstr>
      <vt:lpstr>PowerPoint Presentation</vt:lpstr>
      <vt:lpstr>PowerPoint Presentation</vt:lpstr>
      <vt:lpstr>PowerPoint Presentation</vt:lpstr>
      <vt:lpstr>PowerPoint Presentation</vt:lpstr>
      <vt:lpstr>PowerPoint Presentation</vt:lpstr>
      <vt:lpstr>PowerPoint Presentation</vt:lpstr>
      <vt:lpstr>PATIENT SAFETY :GLOBAL ISSUE</vt:lpstr>
      <vt:lpstr>Aspects of patient safety</vt:lpstr>
      <vt:lpstr>PowerPoint Presentation</vt:lpstr>
      <vt:lpstr>PowerPoint Presentation</vt:lpstr>
      <vt:lpstr>PowerPoint Presentation</vt:lpstr>
      <vt:lpstr>PowerPoint Presentation</vt:lpstr>
      <vt:lpstr>PowerPoint Presentation</vt:lpstr>
      <vt:lpstr>PowerPoint Presentation</vt:lpstr>
      <vt:lpstr>Importance of Communication for Patient Safety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communication in Hospitals</dc:title>
  <dc:creator>Admin</dc:creator>
  <cp:lastModifiedBy>DD(A)</cp:lastModifiedBy>
  <cp:revision>46</cp:revision>
  <dcterms:modified xsi:type="dcterms:W3CDTF">2024-11-06T03:50:41Z</dcterms:modified>
</cp:coreProperties>
</file>